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73" r:id="rId1"/>
  </p:sldMasterIdLst>
  <p:notesMasterIdLst>
    <p:notesMasterId r:id="rId31"/>
  </p:notesMasterIdLst>
  <p:sldIdLst>
    <p:sldId id="313" r:id="rId2"/>
    <p:sldId id="333" r:id="rId3"/>
    <p:sldId id="302" r:id="rId4"/>
    <p:sldId id="286" r:id="rId5"/>
    <p:sldId id="303" r:id="rId6"/>
    <p:sldId id="304" r:id="rId7"/>
    <p:sldId id="287" r:id="rId8"/>
    <p:sldId id="279" r:id="rId9"/>
    <p:sldId id="305" r:id="rId10"/>
    <p:sldId id="288" r:id="rId11"/>
    <p:sldId id="295" r:id="rId12"/>
    <p:sldId id="259" r:id="rId13"/>
    <p:sldId id="277" r:id="rId14"/>
    <p:sldId id="289" r:id="rId15"/>
    <p:sldId id="301" r:id="rId16"/>
    <p:sldId id="280" r:id="rId17"/>
    <p:sldId id="265" r:id="rId18"/>
    <p:sldId id="296" r:id="rId19"/>
    <p:sldId id="267" r:id="rId20"/>
    <p:sldId id="269" r:id="rId21"/>
    <p:sldId id="331" r:id="rId22"/>
    <p:sldId id="307" r:id="rId23"/>
    <p:sldId id="309" r:id="rId24"/>
    <p:sldId id="322" r:id="rId25"/>
    <p:sldId id="308" r:id="rId26"/>
    <p:sldId id="311" r:id="rId27"/>
    <p:sldId id="312" r:id="rId28"/>
    <p:sldId id="329" r:id="rId29"/>
    <p:sldId id="33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E5E5"/>
    <a:srgbClr val="C21200"/>
    <a:srgbClr val="9F1714"/>
    <a:srgbClr val="93201B"/>
    <a:srgbClr val="8E2622"/>
    <a:srgbClr val="933B37"/>
    <a:srgbClr val="A46367"/>
    <a:srgbClr val="D2878B"/>
    <a:srgbClr val="D2AD12"/>
    <a:srgbClr val="D27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80"/>
    <p:restoredTop sz="93214"/>
  </p:normalViewPr>
  <p:slideViewPr>
    <p:cSldViewPr snapToGrid="0" snapToObjects="1">
      <p:cViewPr>
        <p:scale>
          <a:sx n="116" d="100"/>
          <a:sy n="116" d="100"/>
        </p:scale>
        <p:origin x="1328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ssorenson/Desktop/Document%20Editing/Pre-Loaded%20DMEK/PPT/DMEK%20Volume%20over%20tim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ssorenson/Desktop/Document%20Editing/Pre-Loaded%20DMEK/PPT/DMEK%20Volume%20over%20ti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baseline="0">
                <a:solidFill>
                  <a:srgbClr val="002060"/>
                </a:solidFill>
                <a:effectLst/>
              </a:rPr>
              <a:t>Descemet Membrane Endothelial Keratoplasty</a:t>
            </a:r>
            <a:endParaRPr lang="en-US" sz="2400">
              <a:solidFill>
                <a:srgbClr val="00206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numRef>
              <c:f>Sheet1!$A$1:$A$5</c:f>
              <c:numCache>
                <c:formatCode>@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Sheet1!$B$1:$B$5</c:f>
              <c:numCache>
                <c:formatCode>_-* #,##0_-;\-* #,##0_-;_-* "-"??_-;_-@_-</c:formatCode>
                <c:ptCount val="5"/>
                <c:pt idx="0">
                  <c:v>748.0</c:v>
                </c:pt>
                <c:pt idx="1">
                  <c:v>1522.0</c:v>
                </c:pt>
                <c:pt idx="2">
                  <c:v>2865.0</c:v>
                </c:pt>
                <c:pt idx="3">
                  <c:v>4694.0</c:v>
                </c:pt>
                <c:pt idx="4">
                  <c:v>6459.0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73335920"/>
        <c:axId val="-872839520"/>
      </c:lineChart>
      <c:catAx>
        <c:axId val="-8733359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>
                    <a:solidFill>
                      <a:srgbClr val="002060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72839520"/>
        <c:crosses val="autoZero"/>
        <c:auto val="1"/>
        <c:lblAlgn val="ctr"/>
        <c:lblOffset val="100"/>
        <c:noMultiLvlLbl val="0"/>
      </c:catAx>
      <c:valAx>
        <c:axId val="-87283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>
                    <a:solidFill>
                      <a:srgbClr val="002060"/>
                    </a:solidFill>
                  </a:rPr>
                  <a:t>Transplants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73335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rgbClr val="002060"/>
                </a:solidFill>
              </a:rPr>
              <a:t>Endothelial </a:t>
            </a:r>
            <a:r>
              <a:rPr lang="en-US" sz="2800" b="1" dirty="0" err="1" smtClean="0">
                <a:solidFill>
                  <a:srgbClr val="002060"/>
                </a:solidFill>
              </a:rPr>
              <a:t>Keratoplasty</a:t>
            </a:r>
            <a:r>
              <a:rPr lang="en-US" sz="2800" b="1" dirty="0" smtClean="0">
                <a:solidFill>
                  <a:srgbClr val="002060"/>
                </a:solidFill>
              </a:rPr>
              <a:t> (EK)</a:t>
            </a:r>
            <a:endParaRPr lang="en-US" sz="2800" b="1" dirty="0">
              <a:solidFill>
                <a:srgbClr val="00206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Sheet1!$B$33</c:f>
              <c:strCache>
                <c:ptCount val="1"/>
                <c:pt idx="0">
                  <c:v>DMEK</c:v>
                </c:pt>
              </c:strCache>
            </c:strRef>
          </c:tx>
          <c:spPr>
            <a:ln w="3492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numRef>
              <c:f>Sheet1!$A$34:$A$38</c:f>
              <c:numCache>
                <c:formatCode>@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Sheet1!$B$34:$B$38</c:f>
              <c:numCache>
                <c:formatCode>_-* #,##0_-;\-* #,##0_-;_-* "-"??_-;_-@_-</c:formatCode>
                <c:ptCount val="5"/>
                <c:pt idx="0">
                  <c:v>748.0</c:v>
                </c:pt>
                <c:pt idx="1">
                  <c:v>1522.0</c:v>
                </c:pt>
                <c:pt idx="2">
                  <c:v>2865.0</c:v>
                </c:pt>
                <c:pt idx="3">
                  <c:v>4694.0</c:v>
                </c:pt>
                <c:pt idx="4">
                  <c:v>6459.0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Sheet1!$C$33</c:f>
              <c:strCache>
                <c:ptCount val="1"/>
                <c:pt idx="0">
                  <c:v>DSAEK</c:v>
                </c:pt>
              </c:strCache>
            </c:strRef>
          </c:tx>
          <c:spPr>
            <a:ln w="349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numRef>
              <c:f>Sheet1!$A$34:$A$38</c:f>
              <c:numCache>
                <c:formatCode>@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Sheet1!$C$34:$C$38</c:f>
              <c:numCache>
                <c:formatCode>_-* #,##0_-;\-* #,##0_-;_-* "-"??_-;_-@_-</c:formatCode>
                <c:ptCount val="5"/>
                <c:pt idx="0">
                  <c:v>22301.0</c:v>
                </c:pt>
                <c:pt idx="1">
                  <c:v>23465.0</c:v>
                </c:pt>
                <c:pt idx="2">
                  <c:v>23100.0</c:v>
                </c:pt>
                <c:pt idx="3">
                  <c:v>22514.0</c:v>
                </c:pt>
                <c:pt idx="4">
                  <c:v>21868.0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32055552"/>
        <c:axId val="-832051792"/>
      </c:lineChart>
      <c:catAx>
        <c:axId val="-832055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rgbClr val="002060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2051792"/>
        <c:crosses val="autoZero"/>
        <c:auto val="1"/>
        <c:lblAlgn val="ctr"/>
        <c:lblOffset val="100"/>
        <c:noMultiLvlLbl val="0"/>
      </c:catAx>
      <c:valAx>
        <c:axId val="-83205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rgbClr val="002060"/>
                    </a:solidFill>
                  </a:rPr>
                  <a:t>Transplants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2055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5947604680256"/>
          <c:y val="0.853474854104775"/>
          <c:w val="0.255955257929207"/>
          <c:h val="0.09035908972916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47DC0-CC8F-AA49-A8CC-36B75F926B72}" type="datetimeFigureOut">
              <a:rPr lang="en-US" smtClean="0"/>
              <a:t>7/11/17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F96D6-712E-DF46-AF16-BBAAD1624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4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63988-65D0-490D-8EC5-BA13AE255A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12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/>
              <a:buChar char="•"/>
              <a:defRPr/>
            </a:pPr>
            <a:r>
              <a:rPr lang="en-US" dirty="0" smtClean="0"/>
              <a:t>Grafts:</a:t>
            </a:r>
            <a:r>
              <a:rPr lang="en-US" baseline="0" dirty="0" smtClean="0"/>
              <a:t> </a:t>
            </a:r>
            <a:r>
              <a:rPr lang="en-US" dirty="0" smtClean="0"/>
              <a:t>separated from the underlying </a:t>
            </a:r>
            <a:r>
              <a:rPr lang="en-US" dirty="0" err="1" smtClean="0"/>
              <a:t>stroma</a:t>
            </a:r>
            <a:r>
              <a:rPr lang="en-US" dirty="0" smtClean="0"/>
              <a:t> using manual peeling,</a:t>
            </a:r>
            <a:r>
              <a:rPr lang="en-US" baseline="0" dirty="0" smtClean="0"/>
              <a:t> </a:t>
            </a:r>
            <a:r>
              <a:rPr lang="en-US" dirty="0" smtClean="0"/>
              <a:t>S stamp for orientation, laid back down, and stored in Optisol GS.</a:t>
            </a:r>
          </a:p>
          <a:p>
            <a:pPr marL="571500" marR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Grafts</a:t>
            </a:r>
            <a:r>
              <a:rPr lang="en-US" baseline="0" dirty="0" smtClean="0"/>
              <a:t> </a:t>
            </a:r>
            <a:r>
              <a:rPr lang="en-US" dirty="0" smtClean="0"/>
              <a:t>stained with </a:t>
            </a:r>
            <a:r>
              <a:rPr lang="en-US" dirty="0" err="1" smtClean="0"/>
              <a:t>Trypan</a:t>
            </a:r>
            <a:r>
              <a:rPr lang="en-US" dirty="0" smtClean="0"/>
              <a:t> blue for 30 seconds and punched with a new 7.5mm trephine without suction by the surgeon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F96D6-712E-DF46-AF16-BBAAD16243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2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marR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The modified Jones tube was attached to a 3cc syringe, with 14 </a:t>
            </a:r>
            <a:r>
              <a:rPr lang="en-US" dirty="0" err="1" smtClean="0"/>
              <a:t>fr</a:t>
            </a:r>
            <a:r>
              <a:rPr lang="en-US" dirty="0" smtClean="0"/>
              <a:t> NG tubing connector, and filled with Optisol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F96D6-712E-DF46-AF16-BBAAD16243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2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F96D6-712E-DF46-AF16-BBAAD16243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2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/>
              <a:buChar char="•"/>
              <a:defRPr/>
            </a:pPr>
            <a:r>
              <a:rPr lang="en-US" dirty="0" smtClean="0"/>
              <a:t>A statistically significant difference in ECL is felt to be 10%, based on the assumption that the mean endothelial cell loss in standard Eye-bank preparation of tissue is 22.5%.</a:t>
            </a:r>
            <a:r>
              <a:rPr lang="en-US" baseline="30000" dirty="0" smtClean="0"/>
              <a:t>4</a:t>
            </a:r>
            <a:r>
              <a:rPr lang="en-US" dirty="0" smtClean="0"/>
              <a:t> </a:t>
            </a:r>
          </a:p>
          <a:p>
            <a:pPr marL="571500" indent="-571500">
              <a:buFont typeface="Arial"/>
              <a:buChar char="•"/>
              <a:defRPr/>
            </a:pPr>
            <a:r>
              <a:rPr lang="en-US" dirty="0" smtClean="0"/>
              <a:t>With a significance of 0.05 and a power of 0.9, 9 corneas will be needed</a:t>
            </a:r>
            <a:r>
              <a:rPr lang="en-US" baseline="0" dirty="0" smtClean="0"/>
              <a:t> in each group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F96D6-712E-DF46-AF16-BBAAD16243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2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dimension projection image of calcein AM vital dye stained cornea.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C. Cross sections through the adjacent full cornea image showing the undulations of the tissue on the z axis.  The numbered lines in A represent the XZ cross sections in C. Scale bars = 1 mm.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F96D6-712E-DF46-AF16-BBAAD16243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69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2012—748, 2015—4,694; 2016 – 6459 (37.6%</a:t>
            </a:r>
            <a:r>
              <a:rPr lang="en-US" baseline="0" dirty="0" smtClean="0"/>
              <a:t>) increase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F96D6-712E-DF46-AF16-BBAAD16243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53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gains of DMEK compared to DSAEK seen in the patients with visual potential of 20/25 or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63988-65D0-490D-8EC5-BA13AE255A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01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63988-65D0-490D-8EC5-BA13AE255A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9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2012—748 DMEK 23k DSAEK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2015—5k DMEK, 27k DSAEK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2016 – 65K DMEK,</a:t>
            </a:r>
            <a:r>
              <a:rPr lang="en-US" baseline="0" dirty="0" smtClean="0"/>
              <a:t> 21,868 DSAEK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F96D6-712E-DF46-AF16-BBAAD16243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5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DMEK numbers are lagging far behind</a:t>
            </a:r>
            <a:r>
              <a:rPr lang="en-US" baseline="0" dirty="0" smtClean="0"/>
              <a:t> DSAEK for multiple reasons. DMEK is difficult surgery. Difficult due to new/different surgical maneuvers. Will address the difficulty of tissue preparation/manipulation. </a:t>
            </a:r>
          </a:p>
          <a:p>
            <a:r>
              <a:rPr lang="en-US" baseline="0" dirty="0" smtClean="0"/>
              <a:t>Also, unclear benefit in some peoples eyes when compared to UT-DSAEK (this presentation will not address that).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F96D6-712E-DF46-AF16-BBAAD16243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53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Technically challenging. Grafts easily expulse, </a:t>
            </a:r>
            <a:r>
              <a:rPr lang="en-US" dirty="0" err="1"/>
              <a:t>hyphemas</a:t>
            </a:r>
            <a:r>
              <a:rPr lang="en-US" dirty="0"/>
              <a:t> not forgiving, detachments, tissue can be unpredictable with loading, preparation can be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63988-65D0-490D-8EC5-BA13AE255A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02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F96D6-712E-DF46-AF16-BBAAD16243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53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Preloaded DMEK approaches are being proposed as a way to streamline the procedure </a:t>
            </a:r>
          </a:p>
          <a:p>
            <a:r>
              <a:rPr lang="en-US" dirty="0" smtClean="0"/>
              <a:t>How </a:t>
            </a:r>
            <a:r>
              <a:rPr lang="en-US" dirty="0" err="1" smtClean="0"/>
              <a:t>Trypan</a:t>
            </a:r>
            <a:r>
              <a:rPr lang="en-US" dirty="0" smtClean="0"/>
              <a:t> blue staining will be introduced to the tissue prior to surgery has not been well evaluated to date.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F96D6-712E-DF46-AF16-BBAAD16243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53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87" y="454911"/>
            <a:ext cx="2571953" cy="674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8" y="5206650"/>
            <a:ext cx="9144000" cy="167030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 - No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29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6322" y="5985104"/>
            <a:ext cx="1985781" cy="52115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618100" y="1658518"/>
            <a:ext cx="5952249" cy="1124176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1D304A"/>
                </a:solidFill>
              </a:defRPr>
            </a:lvl1pPr>
          </a:lstStyle>
          <a:p>
            <a:r>
              <a:rPr lang="en-US" dirty="0" smtClean="0"/>
              <a:t>Your content here.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77204" y="3173280"/>
            <a:ext cx="7601439" cy="28272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None/>
              <a:defRPr sz="28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2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29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322" y="5985104"/>
            <a:ext cx="1985781" cy="521155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66"/>
            <a:ext cx="9127434" cy="16794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322" y="5985104"/>
            <a:ext cx="1985781" cy="521155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" y="0"/>
            <a:ext cx="9127434" cy="167944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00000">
            <a:off x="3344149" y="-33866"/>
            <a:ext cx="9127434" cy="1679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322" y="5985104"/>
            <a:ext cx="1985781" cy="521155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2687" y="454911"/>
            <a:ext cx="2571953" cy="67499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4414" y="1835151"/>
            <a:ext cx="7262182" cy="12573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D304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205053" y="3183833"/>
            <a:ext cx="5351081" cy="960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F8DA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8" y="5206650"/>
            <a:ext cx="9144000" cy="167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8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-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66"/>
            <a:ext cx="9127434" cy="1679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046" y="1972501"/>
            <a:ext cx="6966405" cy="1143000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rgbClr val="1D304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6322" y="5985104"/>
            <a:ext cx="1985781" cy="521155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68921" y="3168416"/>
            <a:ext cx="7601439" cy="28272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F8DA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 - No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29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6322" y="5985104"/>
            <a:ext cx="1985781" cy="52115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618100" y="1658518"/>
            <a:ext cx="5952249" cy="1124176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1D304A"/>
                </a:solidFill>
              </a:defRPr>
            </a:lvl1pPr>
          </a:lstStyle>
          <a:p>
            <a:r>
              <a:rPr lang="en-US" dirty="0" smtClean="0"/>
              <a:t>Your content here.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77204" y="3173280"/>
            <a:ext cx="7601439" cy="28272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None/>
              <a:defRPr sz="28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 - No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29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6322" y="5985104"/>
            <a:ext cx="1985781" cy="52115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618100" y="1658518"/>
            <a:ext cx="5952249" cy="1124176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1D304A"/>
                </a:solidFill>
              </a:defRPr>
            </a:lvl1pPr>
          </a:lstStyle>
          <a:p>
            <a:r>
              <a:rPr lang="en-US" dirty="0" smtClean="0"/>
              <a:t>Your content here.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77204" y="3173280"/>
            <a:ext cx="7601439" cy="28272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None/>
              <a:defRPr sz="28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1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32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4" r:id="rId1"/>
    <p:sldLayoutId id="2147484775" r:id="rId2"/>
    <p:sldLayoutId id="2147484776" r:id="rId3"/>
    <p:sldLayoutId id="2147484777" r:id="rId4"/>
    <p:sldLayoutId id="2147484778" r:id="rId5"/>
    <p:sldLayoutId id="2147484779" r:id="rId6"/>
    <p:sldLayoutId id="2147484788" r:id="rId7"/>
    <p:sldLayoutId id="2147484792" r:id="rId8"/>
    <p:sldLayoutId id="2147484795" r:id="rId9"/>
    <p:sldLayoutId id="214748479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://www.eversightvision.org/onlinetrainin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414" y="2406542"/>
            <a:ext cx="7262182" cy="777291"/>
          </a:xfrm>
        </p:spPr>
        <p:txBody>
          <a:bodyPr/>
          <a:lstStyle/>
          <a:p>
            <a:r>
              <a:rPr lang="en-US" dirty="0" smtClean="0"/>
              <a:t>Pre-loaded DMEK Tissue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3183833"/>
            <a:ext cx="9144000" cy="96001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Shahzad</a:t>
            </a:r>
            <a:r>
              <a:rPr lang="en-US" dirty="0" smtClean="0"/>
              <a:t> </a:t>
            </a:r>
            <a:r>
              <a:rPr lang="en-US" dirty="0" err="1" smtClean="0"/>
              <a:t>Mian</a:t>
            </a:r>
            <a:r>
              <a:rPr lang="en-US" dirty="0" smtClean="0"/>
              <a:t>, M.D., University of Michigan</a:t>
            </a:r>
          </a:p>
          <a:p>
            <a:r>
              <a:rPr lang="en-US" dirty="0" smtClean="0"/>
              <a:t>Lauren Johnson</a:t>
            </a:r>
            <a:r>
              <a:rPr lang="en-US" smtClean="0"/>
              <a:t>, Eversight Director Training &amp;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36638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DMEK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2056615"/>
            <a:ext cx="79248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 smtClean="0"/>
              <a:t>Optimal </a:t>
            </a:r>
            <a:r>
              <a:rPr lang="en-US" dirty="0"/>
              <a:t>tissue </a:t>
            </a:r>
            <a:r>
              <a:rPr lang="en-US" dirty="0" smtClean="0"/>
              <a:t>delivery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Pre</a:t>
            </a:r>
            <a:r>
              <a:rPr lang="en-US" dirty="0" smtClean="0"/>
              <a:t>stripped and pretrephined</a:t>
            </a:r>
          </a:p>
          <a:p>
            <a:pPr lvl="2"/>
            <a:r>
              <a:rPr lang="en-US" sz="2800" dirty="0" smtClean="0"/>
              <a:t>Eye-bank preparation of </a:t>
            </a:r>
            <a:r>
              <a:rPr lang="en-US" sz="2800" dirty="0" err="1" smtClean="0"/>
              <a:t>prestripped</a:t>
            </a:r>
            <a:r>
              <a:rPr lang="en-US" sz="2800" dirty="0" smtClean="0"/>
              <a:t> tissue has aided in acceptance and increased conversion to DMEK</a:t>
            </a:r>
          </a:p>
          <a:p>
            <a:pPr lvl="3"/>
            <a:r>
              <a:rPr lang="en-US" sz="2800" dirty="0" smtClean="0"/>
              <a:t> </a:t>
            </a:r>
            <a:r>
              <a:rPr lang="en-US" sz="2400" dirty="0" smtClean="0"/>
              <a:t>Similar to precut DSAEK nearly a decade ago </a:t>
            </a:r>
          </a:p>
          <a:p>
            <a:pPr lvl="3"/>
            <a:endParaRPr lang="en-US" sz="3200" dirty="0" smtClean="0"/>
          </a:p>
          <a:p>
            <a:pPr lvl="3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79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287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DMEK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18416" y="1990514"/>
            <a:ext cx="7467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 smtClean="0"/>
              <a:t>Optimal </a:t>
            </a:r>
            <a:r>
              <a:rPr lang="en-US" dirty="0"/>
              <a:t>tissue </a:t>
            </a:r>
            <a:r>
              <a:rPr lang="en-US" dirty="0" smtClean="0"/>
              <a:t>delivery</a:t>
            </a:r>
            <a:endParaRPr lang="en-US" dirty="0" smtClean="0">
              <a:sym typeface="Wingdings"/>
            </a:endParaRPr>
          </a:p>
          <a:p>
            <a:pPr lvl="1"/>
            <a:r>
              <a:rPr lang="en-US" sz="3200" dirty="0" smtClean="0">
                <a:sym typeface="Wingdings"/>
              </a:rPr>
              <a:t>Pre</a:t>
            </a:r>
            <a:r>
              <a:rPr lang="en-US" sz="3200" dirty="0" smtClean="0"/>
              <a:t>stripped and </a:t>
            </a:r>
            <a:r>
              <a:rPr lang="en-US" sz="3200" dirty="0" err="1" smtClean="0"/>
              <a:t>pretrephined</a:t>
            </a:r>
            <a:endParaRPr lang="en-US" sz="3200" dirty="0" smtClean="0"/>
          </a:p>
          <a:p>
            <a:pPr lvl="1"/>
            <a:r>
              <a:rPr lang="en-US" sz="3200" dirty="0" smtClean="0"/>
              <a:t>Preloaded</a:t>
            </a:r>
          </a:p>
          <a:p>
            <a:pPr lvl="2"/>
            <a:r>
              <a:rPr lang="en-US" sz="3200" dirty="0" smtClean="0"/>
              <a:t>Container type</a:t>
            </a:r>
          </a:p>
          <a:p>
            <a:pPr lvl="2"/>
            <a:r>
              <a:rPr lang="en-US" sz="3200" dirty="0" err="1" smtClean="0"/>
              <a:t>Trypan</a:t>
            </a:r>
            <a:r>
              <a:rPr lang="en-US" sz="3200" dirty="0" smtClean="0"/>
              <a:t> staining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173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73705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57479" y="2416705"/>
            <a:ext cx="7429041" cy="31496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sz="3200" dirty="0" smtClean="0"/>
              <a:t>To determine the endothelial safety </a:t>
            </a:r>
            <a:r>
              <a:rPr lang="en-US" sz="3200" smtClean="0"/>
              <a:t>of pre-staining </a:t>
            </a:r>
            <a:r>
              <a:rPr lang="en-US" sz="3200" dirty="0" smtClean="0"/>
              <a:t>DMEK grafts with Trypan Blue prior to preloading</a:t>
            </a:r>
          </a:p>
          <a:p>
            <a:pPr marL="36576" indent="0">
              <a:buNone/>
            </a:pPr>
            <a:endParaRPr lang="en-US" sz="2400" dirty="0" smtClean="0"/>
          </a:p>
          <a:p>
            <a:pPr marL="36576" indent="0">
              <a:buNone/>
            </a:pPr>
            <a:r>
              <a:rPr lang="en-US" sz="2400" dirty="0" smtClean="0"/>
              <a:t>Wolle M, DeMill D, Woodward M, Mian, S. </a:t>
            </a:r>
            <a:br>
              <a:rPr lang="en-US" sz="2400" dirty="0" smtClean="0"/>
            </a:br>
            <a:r>
              <a:rPr lang="en-US" sz="2400" dirty="0" smtClean="0"/>
              <a:t>The Endothelial Safety of Using Preloaded Descemet Membrane Endothelial </a:t>
            </a:r>
            <a:r>
              <a:rPr lang="en-US" sz="2400" dirty="0" err="1" smtClean="0"/>
              <a:t>Keratoplasty</a:t>
            </a:r>
            <a:r>
              <a:rPr lang="en-US" sz="2400" dirty="0" smtClean="0"/>
              <a:t> Graft.  </a:t>
            </a:r>
            <a:r>
              <a:rPr lang="en-US" sz="2400" i="1" dirty="0" smtClean="0"/>
              <a:t>Cornea</a:t>
            </a:r>
            <a:r>
              <a:rPr lang="en-US" sz="2400" dirty="0" smtClean="0"/>
              <a:t> (in press)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2995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287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31397" y="1885261"/>
            <a:ext cx="7924800" cy="43735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Twenty seven cadaveric </a:t>
            </a:r>
            <a:r>
              <a:rPr lang="en-US" dirty="0" smtClean="0"/>
              <a:t>corneas</a:t>
            </a:r>
          </a:p>
          <a:p>
            <a:r>
              <a:rPr lang="en-US" dirty="0"/>
              <a:t>P</a:t>
            </a:r>
            <a:r>
              <a:rPr lang="en-US" dirty="0" smtClean="0"/>
              <a:t>repared </a:t>
            </a:r>
            <a:r>
              <a:rPr lang="en-US" dirty="0"/>
              <a:t>for DMEK using a standardized </a:t>
            </a:r>
            <a:r>
              <a:rPr lang="en-US" dirty="0" smtClean="0"/>
              <a:t>technique</a:t>
            </a:r>
          </a:p>
          <a:p>
            <a:pPr lvl="1"/>
            <a:r>
              <a:rPr lang="en-US" sz="3200" dirty="0" smtClean="0"/>
              <a:t>Experienced DMEK eye bank </a:t>
            </a:r>
            <a:r>
              <a:rPr lang="en-US" sz="3200" dirty="0"/>
              <a:t>t</a:t>
            </a:r>
            <a:r>
              <a:rPr lang="en-US" sz="3200" dirty="0" smtClean="0"/>
              <a:t>echnician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81952" y="4526931"/>
            <a:ext cx="3983016" cy="1731893"/>
            <a:chOff x="1368227" y="3619814"/>
            <a:chExt cx="3983016" cy="1731893"/>
          </a:xfrm>
        </p:grpSpPr>
        <p:pic>
          <p:nvPicPr>
            <p:cNvPr id="5" name="Picture 68" descr="IMG005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227" y="3619814"/>
              <a:ext cx="2082557" cy="1731893"/>
            </a:xfrm>
            <a:prstGeom prst="rect">
              <a:avLst/>
            </a:prstGeom>
            <a:noFill/>
            <a:ln w="76200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71" descr="IMG00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443" y="3619814"/>
              <a:ext cx="1801800" cy="1731893"/>
            </a:xfrm>
            <a:prstGeom prst="rect">
              <a:avLst/>
            </a:prstGeom>
            <a:noFill/>
            <a:ln w="76200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88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19175"/>
            <a:ext cx="9144000" cy="708025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4231" y="1907602"/>
            <a:ext cx="4468813" cy="43735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/>
              <a:t>Twenty seven cadaveric </a:t>
            </a:r>
            <a:r>
              <a:rPr lang="en-US" sz="2800" dirty="0" smtClean="0"/>
              <a:t>corneas</a:t>
            </a:r>
          </a:p>
          <a:p>
            <a:r>
              <a:rPr lang="en-US" sz="2800" dirty="0"/>
              <a:t>P</a:t>
            </a:r>
            <a:r>
              <a:rPr lang="en-US" sz="2800" dirty="0" smtClean="0"/>
              <a:t>repared </a:t>
            </a:r>
            <a:r>
              <a:rPr lang="en-US" sz="2800" dirty="0"/>
              <a:t>for DMEK using a standardized </a:t>
            </a:r>
            <a:r>
              <a:rPr lang="en-US" sz="2800" dirty="0" smtClean="0"/>
              <a:t>technique</a:t>
            </a:r>
          </a:p>
          <a:p>
            <a:r>
              <a:rPr lang="en-US" sz="2800" dirty="0" smtClean="0"/>
              <a:t>Loaded in </a:t>
            </a:r>
            <a:r>
              <a:rPr lang="en-US" sz="2800" dirty="0" err="1" smtClean="0"/>
              <a:t>Straiko</a:t>
            </a:r>
            <a:r>
              <a:rPr lang="en-US" sz="2800" dirty="0" smtClean="0"/>
              <a:t> Modified </a:t>
            </a:r>
            <a:r>
              <a:rPr lang="en-US" sz="2800" dirty="0"/>
              <a:t>J</a:t>
            </a:r>
            <a:r>
              <a:rPr lang="en-US" sz="2800" dirty="0" smtClean="0"/>
              <a:t>ones </a:t>
            </a:r>
            <a:r>
              <a:rPr lang="en-US" sz="2800" dirty="0"/>
              <a:t>T</a:t>
            </a:r>
            <a:r>
              <a:rPr lang="en-US" sz="2800" dirty="0" smtClean="0"/>
              <a:t>ube injector (Gunther </a:t>
            </a:r>
            <a:r>
              <a:rPr lang="en-US" sz="2800" dirty="0"/>
              <a:t>Weiss Scientific Glass, Portland, </a:t>
            </a:r>
            <a:r>
              <a:rPr lang="en-US" sz="2800" dirty="0" smtClean="0"/>
              <a:t>OR)</a:t>
            </a:r>
          </a:p>
          <a:p>
            <a:pPr lvl="1"/>
            <a:r>
              <a:rPr lang="en-US" dirty="0" smtClean="0"/>
              <a:t>Filled with Optisol GS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4" name="Picture 13" descr="IMG_010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4061" y="2055387"/>
            <a:ext cx="2465400" cy="939800"/>
          </a:xfrm>
          <a:prstGeom prst="rect">
            <a:avLst/>
          </a:prstGeom>
          <a:noFill/>
          <a:ln w="762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MG_0228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2178" y="3323374"/>
            <a:ext cx="1689166" cy="3053908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663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" y="825523"/>
            <a:ext cx="9144001" cy="1143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2839" y="1864605"/>
            <a:ext cx="4164374" cy="43735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/>
              <a:t>Twenty seven cadaveric </a:t>
            </a:r>
            <a:r>
              <a:rPr lang="en-US" sz="2800" dirty="0" smtClean="0"/>
              <a:t>corneas</a:t>
            </a:r>
          </a:p>
          <a:p>
            <a:r>
              <a:rPr lang="en-US" sz="2800" dirty="0"/>
              <a:t>P</a:t>
            </a:r>
            <a:r>
              <a:rPr lang="en-US" sz="2800" dirty="0" smtClean="0"/>
              <a:t>repared </a:t>
            </a:r>
            <a:r>
              <a:rPr lang="en-US" sz="2800" dirty="0"/>
              <a:t>for DMEK using a standardized </a:t>
            </a:r>
            <a:r>
              <a:rPr lang="en-US" sz="2800" dirty="0" smtClean="0"/>
              <a:t>technique</a:t>
            </a:r>
          </a:p>
          <a:p>
            <a:r>
              <a:rPr lang="en-US" sz="2800" dirty="0" smtClean="0"/>
              <a:t>Loaded in </a:t>
            </a:r>
            <a:r>
              <a:rPr lang="en-US" sz="2800" dirty="0" err="1"/>
              <a:t>Straiko</a:t>
            </a:r>
            <a:r>
              <a:rPr lang="en-US" sz="2800" dirty="0"/>
              <a:t> Modified Jones Tube injector </a:t>
            </a:r>
            <a:endParaRPr lang="en-US" sz="2800" dirty="0" smtClean="0"/>
          </a:p>
          <a:p>
            <a:r>
              <a:rPr lang="en-US" sz="2800" dirty="0" smtClean="0"/>
              <a:t>Stored with silicone caps covering each end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1999" y="1864605"/>
            <a:ext cx="4265931" cy="3053909"/>
            <a:chOff x="609600" y="3654147"/>
            <a:chExt cx="4265931" cy="3053909"/>
          </a:xfrm>
        </p:grpSpPr>
        <p:pic>
          <p:nvPicPr>
            <p:cNvPr id="5" name="Picture 4" descr="IMG_02331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8408" y="3655842"/>
              <a:ext cx="1837123" cy="3052214"/>
            </a:xfrm>
            <a:prstGeom prst="rect">
              <a:avLst/>
            </a:prstGeom>
            <a:ln w="76200" cmpd="sng">
              <a:solidFill>
                <a:schemeClr val="bg1"/>
              </a:solidFill>
            </a:ln>
          </p:spPr>
        </p:pic>
        <p:pic>
          <p:nvPicPr>
            <p:cNvPr id="6" name="Picture 5" descr="IMG_0231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98758" y="4542383"/>
              <a:ext cx="3053908" cy="1277437"/>
            </a:xfrm>
            <a:prstGeom prst="rect">
              <a:avLst/>
            </a:prstGeom>
            <a:ln w="76200" cmpd="sng">
              <a:solidFill>
                <a:schemeClr val="bg1"/>
              </a:solidFill>
            </a:ln>
          </p:spPr>
        </p:pic>
        <p:pic>
          <p:nvPicPr>
            <p:cNvPr id="7" name="Picture 6" descr="IMG_19141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3654147"/>
              <a:ext cx="1003421" cy="3052214"/>
            </a:xfrm>
            <a:prstGeom prst="rect">
              <a:avLst/>
            </a:prstGeom>
            <a:ln w="76200" cmpd="sng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592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67305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8475" y="1776412"/>
            <a:ext cx="8147050" cy="50815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Corneas divided into three groups of nine</a:t>
            </a:r>
          </a:p>
          <a:p>
            <a:endParaRPr lang="en-US" sz="1100" dirty="0" smtClean="0">
              <a:solidFill>
                <a:schemeClr val="tx2"/>
              </a:solidFill>
            </a:endParaRPr>
          </a:p>
          <a:p>
            <a:pPr lvl="1"/>
            <a:r>
              <a:rPr lang="en-US" sz="2400" dirty="0" smtClean="0">
                <a:solidFill>
                  <a:schemeClr val="tx2"/>
                </a:solidFill>
              </a:rPr>
              <a:t>Group 1—Preloaded </a:t>
            </a:r>
            <a:r>
              <a:rPr lang="en-US" sz="2400" dirty="0" err="1" smtClean="0">
                <a:solidFill>
                  <a:schemeClr val="tx2"/>
                </a:solidFill>
              </a:rPr>
              <a:t>prestained</a:t>
            </a:r>
            <a:r>
              <a:rPr lang="en-US" sz="2400" dirty="0" smtClean="0">
                <a:solidFill>
                  <a:schemeClr val="tx2"/>
                </a:solidFill>
              </a:rPr>
              <a:t> DMEK Graft (</a:t>
            </a:r>
            <a:r>
              <a:rPr lang="en-US" sz="2400" dirty="0" err="1" smtClean="0">
                <a:solidFill>
                  <a:schemeClr val="tx2"/>
                </a:solidFill>
              </a:rPr>
              <a:t>psDMEK</a:t>
            </a:r>
            <a:r>
              <a:rPr lang="en-US" sz="2400" dirty="0" smtClean="0">
                <a:solidFill>
                  <a:schemeClr val="tx2"/>
                </a:solidFill>
              </a:rPr>
              <a:t>)</a:t>
            </a:r>
            <a:endParaRPr lang="en-US" sz="2400" dirty="0">
              <a:solidFill>
                <a:schemeClr val="tx2"/>
              </a:solidFill>
            </a:endParaRPr>
          </a:p>
          <a:p>
            <a:pPr lvl="2"/>
            <a:r>
              <a:rPr lang="en-US" sz="2000" dirty="0" smtClean="0">
                <a:solidFill>
                  <a:schemeClr val="tx2"/>
                </a:solidFill>
              </a:rPr>
              <a:t>Pre-stained </a:t>
            </a:r>
            <a:r>
              <a:rPr lang="en-US" sz="2000" dirty="0">
                <a:solidFill>
                  <a:schemeClr val="tx2"/>
                </a:solidFill>
              </a:rPr>
              <a:t>with </a:t>
            </a:r>
            <a:r>
              <a:rPr lang="en-US" sz="2000" dirty="0" err="1">
                <a:solidFill>
                  <a:schemeClr val="tx2"/>
                </a:solidFill>
              </a:rPr>
              <a:t>Trypan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Blue </a:t>
            </a:r>
            <a:r>
              <a:rPr lang="en-US" sz="2000" dirty="0">
                <a:solidFill>
                  <a:schemeClr val="tx2"/>
                </a:solidFill>
              </a:rPr>
              <a:t>0.06</a:t>
            </a:r>
            <a:r>
              <a:rPr lang="en-US" sz="2000" dirty="0" smtClean="0">
                <a:solidFill>
                  <a:schemeClr val="tx2"/>
                </a:solidFill>
              </a:rPr>
              <a:t>% </a:t>
            </a:r>
            <a:r>
              <a:rPr lang="en-US" sz="1600" dirty="0" smtClean="0">
                <a:solidFill>
                  <a:schemeClr val="tx2"/>
                </a:solidFill>
              </a:rPr>
              <a:t>(DORC International)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for 3 minutes prior to preloading and storage in the </a:t>
            </a:r>
            <a:r>
              <a:rPr lang="en-US" sz="2000" dirty="0" smtClean="0">
                <a:solidFill>
                  <a:schemeClr val="tx2"/>
                </a:solidFill>
              </a:rPr>
              <a:t>modified jones tube </a:t>
            </a:r>
            <a:r>
              <a:rPr lang="en-US" sz="2000" dirty="0">
                <a:solidFill>
                  <a:schemeClr val="tx2"/>
                </a:solidFill>
              </a:rPr>
              <a:t>for 24 </a:t>
            </a:r>
            <a:r>
              <a:rPr lang="en-US" sz="2000" dirty="0" smtClean="0">
                <a:solidFill>
                  <a:schemeClr val="tx2"/>
                </a:solidFill>
              </a:rPr>
              <a:t>hours</a:t>
            </a:r>
          </a:p>
          <a:p>
            <a:pPr lvl="2"/>
            <a:endParaRPr lang="en-US" sz="700" dirty="0" smtClean="0">
              <a:solidFill>
                <a:schemeClr val="tx2"/>
              </a:solidFill>
            </a:endParaRPr>
          </a:p>
          <a:p>
            <a:pPr lvl="1"/>
            <a:r>
              <a:rPr lang="en-US" sz="2400" dirty="0" smtClean="0">
                <a:solidFill>
                  <a:schemeClr val="tx2"/>
                </a:solidFill>
              </a:rPr>
              <a:t>Group 2—Preloaded DMEK Graft (</a:t>
            </a:r>
            <a:r>
              <a:rPr lang="en-US" sz="2400" dirty="0" err="1" smtClean="0">
                <a:solidFill>
                  <a:schemeClr val="tx2"/>
                </a:solidFill>
              </a:rPr>
              <a:t>pDMEK</a:t>
            </a:r>
            <a:r>
              <a:rPr lang="en-US" sz="2400" dirty="0" smtClean="0">
                <a:solidFill>
                  <a:schemeClr val="tx2"/>
                </a:solidFill>
              </a:rPr>
              <a:t>)</a:t>
            </a:r>
            <a:endParaRPr lang="en-US" sz="2400" dirty="0">
              <a:solidFill>
                <a:schemeClr val="tx2"/>
              </a:solidFill>
            </a:endParaRPr>
          </a:p>
          <a:p>
            <a:pPr lvl="2"/>
            <a:r>
              <a:rPr lang="en-US" sz="2000" dirty="0" smtClean="0">
                <a:solidFill>
                  <a:schemeClr val="tx2"/>
                </a:solidFill>
              </a:rPr>
              <a:t>Directly </a:t>
            </a:r>
            <a:r>
              <a:rPr lang="en-US" sz="2000" dirty="0">
                <a:solidFill>
                  <a:schemeClr val="tx2"/>
                </a:solidFill>
              </a:rPr>
              <a:t>preloaded in the injector prior to storage </a:t>
            </a:r>
            <a:r>
              <a:rPr lang="en-US" sz="2000" dirty="0" smtClean="0">
                <a:solidFill>
                  <a:schemeClr val="tx2"/>
                </a:solidFill>
              </a:rPr>
              <a:t>for 24 hours</a:t>
            </a:r>
          </a:p>
          <a:p>
            <a:pPr lvl="2"/>
            <a:endParaRPr lang="en-US" sz="700" dirty="0" smtClean="0">
              <a:solidFill>
                <a:schemeClr val="tx2"/>
              </a:solidFill>
            </a:endParaRPr>
          </a:p>
          <a:p>
            <a:pPr lvl="1"/>
            <a:r>
              <a:rPr lang="en-US" sz="2400" dirty="0" smtClean="0">
                <a:solidFill>
                  <a:schemeClr val="tx2"/>
                </a:solidFill>
              </a:rPr>
              <a:t>Group 3—Immediately Injected DMEK Graft (Control)</a:t>
            </a:r>
            <a:endParaRPr lang="en-US" sz="2400" dirty="0">
              <a:solidFill>
                <a:schemeClr val="tx2"/>
              </a:solidFill>
            </a:endParaRPr>
          </a:p>
          <a:p>
            <a:pPr lvl="2"/>
            <a:r>
              <a:rPr lang="en-US" sz="2000" dirty="0" smtClean="0">
                <a:solidFill>
                  <a:schemeClr val="tx2"/>
                </a:solidFill>
              </a:rPr>
              <a:t>Immediately injected into vital dye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71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94126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</a:rPr>
              <a:t>RESULTS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idx="4294967295"/>
          </p:nvPr>
        </p:nvSpPr>
        <p:spPr>
          <a:xfrm>
            <a:off x="5943600" y="1593850"/>
            <a:ext cx="3200400" cy="4260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341522" y="2661781"/>
            <a:ext cx="5573879" cy="1662061"/>
            <a:chOff x="3810001" y="2286000"/>
            <a:chExt cx="5105400" cy="1524000"/>
          </a:xfrm>
        </p:grpSpPr>
        <p:pic>
          <p:nvPicPr>
            <p:cNvPr id="5" name="Picture 4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10001" y="2286000"/>
              <a:ext cx="5105400" cy="15240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858594" y="2346965"/>
              <a:ext cx="375803" cy="1668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151039" y="3561917"/>
              <a:ext cx="687894" cy="166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5734" y="2314789"/>
            <a:ext cx="2801304" cy="2900678"/>
            <a:chOff x="1070354" y="1939007"/>
            <a:chExt cx="2565857" cy="2659730"/>
          </a:xfrm>
        </p:grpSpPr>
        <p:pic>
          <p:nvPicPr>
            <p:cNvPr id="16" name="Picture 15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70354" y="1939007"/>
              <a:ext cx="2565857" cy="265973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166284" y="2042671"/>
              <a:ext cx="375803" cy="323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106989" y="4129200"/>
              <a:ext cx="375803" cy="323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82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01171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812938"/>
            <a:ext cx="7467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Appearance of preloaded and </a:t>
            </a:r>
            <a:r>
              <a:rPr lang="en-US" dirty="0" err="1" smtClean="0"/>
              <a:t>prestained</a:t>
            </a:r>
            <a:r>
              <a:rPr lang="en-US" dirty="0" smtClean="0"/>
              <a:t> DMEK tissue after 24 hours of storage</a:t>
            </a:r>
            <a:endParaRPr lang="en-US" dirty="0"/>
          </a:p>
        </p:txBody>
      </p:sp>
      <p:pic>
        <p:nvPicPr>
          <p:cNvPr id="4" name="Content Placeholder 8" descr="DMEK stained pre-storag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32277" y="3181698"/>
            <a:ext cx="2922835" cy="3069143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0002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918104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RESULTS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385807"/>
              </p:ext>
            </p:extLst>
          </p:nvPr>
        </p:nvGraphicFramePr>
        <p:xfrm>
          <a:off x="0" y="2221099"/>
          <a:ext cx="9058148" cy="34137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47478"/>
                <a:gridCol w="2202984"/>
                <a:gridCol w="2397364"/>
                <a:gridCol w="2410322"/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Table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Endothelial Cell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Loss (%)*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Preloaded </a:t>
                      </a: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prestained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DMEK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Grafts </a:t>
                      </a:r>
                      <a:r>
                        <a:rPr lang="en-US" sz="2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</a:t>
                      </a:r>
                      <a:r>
                        <a:rPr lang="en-US" sz="28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1)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Preloaded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DMEK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Grafts (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Calibri"/>
                        </a:rPr>
                        <a:t>Immediately Injected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Calibri"/>
                        </a:rPr>
                        <a:t>DMEK Grafts-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Calibri"/>
                        </a:rPr>
                        <a:t>Control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Calibri"/>
                        </a:rPr>
                        <a:t> (Group 3)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 (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SD)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16.78 (7.11)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20.16 (7.52)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Calibri"/>
                        </a:rPr>
                        <a:t>18.47 (6.36)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Range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6.86—32.27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12.81—33.29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Calibri"/>
                        </a:rPr>
                        <a:t>10.27—30.50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Calibri"/>
                        </a:rPr>
                        <a:t>p-value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/>
                        <a:t>0.67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/>
                        <a:t>0.57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Calibri"/>
                        </a:rPr>
                        <a:t>REF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37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189862"/>
            <a:ext cx="9144000" cy="1124176"/>
          </a:xfrm>
        </p:spPr>
        <p:txBody>
          <a:bodyPr/>
          <a:lstStyle/>
          <a:p>
            <a:r>
              <a:rPr lang="en-US" sz="5400" dirty="0" smtClean="0"/>
              <a:t>DMEK vs. DSEK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" y="993245"/>
            <a:ext cx="9144001" cy="1143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28134" y="1966912"/>
            <a:ext cx="7924800" cy="48910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800" dirty="0" smtClean="0"/>
              <a:t>DMEK tissue can be stored in Optisol GS within the </a:t>
            </a:r>
            <a:r>
              <a:rPr lang="en-US" sz="2800" dirty="0" err="1" smtClean="0"/>
              <a:t>Straiko</a:t>
            </a:r>
            <a:r>
              <a:rPr lang="en-US" sz="2800" dirty="0" smtClean="0"/>
              <a:t> Modified Jones Tube for 24 hours without increased ECL</a:t>
            </a:r>
          </a:p>
          <a:p>
            <a:pPr>
              <a:buFont typeface="Arial" charset="0"/>
              <a:buChar char="•"/>
            </a:pPr>
            <a:endParaRPr lang="en-US" sz="1800" dirty="0" smtClean="0"/>
          </a:p>
          <a:p>
            <a:pPr>
              <a:buFont typeface="Arial" charset="0"/>
              <a:buChar char="•"/>
            </a:pPr>
            <a:r>
              <a:rPr lang="en-US" sz="2800" dirty="0" err="1" smtClean="0"/>
              <a:t>Prestaining</a:t>
            </a:r>
            <a:r>
              <a:rPr lang="en-US" sz="2800" dirty="0" smtClean="0"/>
              <a:t> DMEK tissue with </a:t>
            </a:r>
            <a:r>
              <a:rPr lang="en-US" sz="2800" dirty="0" err="1" smtClean="0"/>
              <a:t>Trypan</a:t>
            </a:r>
            <a:r>
              <a:rPr lang="en-US" sz="2800" dirty="0" smtClean="0"/>
              <a:t> Blue 0.06% prior to preloading does </a:t>
            </a:r>
            <a:r>
              <a:rPr lang="en-US" sz="2800" dirty="0"/>
              <a:t>not result in </a:t>
            </a:r>
            <a:r>
              <a:rPr lang="en-US" sz="2800" dirty="0" smtClean="0"/>
              <a:t>increased ECL</a:t>
            </a:r>
          </a:p>
          <a:p>
            <a:pPr>
              <a:buFont typeface="Arial" charset="0"/>
              <a:buChar char="•"/>
            </a:pPr>
            <a:endParaRPr lang="en-US" sz="1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DMEK Grafts retain sufficient blue coloration after 24 hours</a:t>
            </a:r>
          </a:p>
        </p:txBody>
      </p:sp>
    </p:spTree>
    <p:extLst>
      <p:ext uri="{BB962C8B-B14F-4D97-AF65-F5344CB8AC3E}">
        <p14:creationId xmlns:p14="http://schemas.microsoft.com/office/powerpoint/2010/main" val="61394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4201" y="3189862"/>
            <a:ext cx="5952249" cy="1124176"/>
          </a:xfrm>
        </p:spPr>
        <p:txBody>
          <a:bodyPr/>
          <a:lstStyle/>
          <a:p>
            <a:r>
              <a:rPr lang="en-US" sz="5400" smtClean="0"/>
              <a:t>Surgical Technique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0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36638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2362200"/>
            <a:ext cx="7924800" cy="3149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Pilot study to assess feasibility and efficacy of pre-loaded corneal donor grafts for Descemet Membrane Endothelial </a:t>
            </a:r>
            <a:r>
              <a:rPr lang="en-US" sz="3200" dirty="0" err="1"/>
              <a:t>Keratoplasty</a:t>
            </a:r>
            <a:endParaRPr lang="en-US" sz="2400" dirty="0" smtClean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0260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01171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905000"/>
            <a:ext cx="7467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Prospective study</a:t>
            </a:r>
          </a:p>
          <a:p>
            <a:r>
              <a:rPr lang="en-US" dirty="0" smtClean="0"/>
              <a:t>Eye bank pre-stripped, pre-stained, pre-trephined donor tissue</a:t>
            </a:r>
          </a:p>
          <a:p>
            <a:r>
              <a:rPr lang="en-US" dirty="0" smtClean="0"/>
              <a:t>Outcome measures</a:t>
            </a:r>
          </a:p>
          <a:p>
            <a:pPr lvl="1"/>
            <a:r>
              <a:rPr lang="en-US" dirty="0"/>
              <a:t>Primary endpoints: rates of detachment, primary graft failure, </a:t>
            </a:r>
            <a:r>
              <a:rPr lang="en-US" dirty="0" err="1" smtClean="0"/>
              <a:t>rebubbling</a:t>
            </a:r>
            <a:endParaRPr lang="en-US" dirty="0"/>
          </a:p>
          <a:p>
            <a:pPr lvl="1"/>
            <a:r>
              <a:rPr lang="en-US" dirty="0"/>
              <a:t>Secondary endpoint: </a:t>
            </a:r>
            <a:r>
              <a:rPr lang="en-US" dirty="0" smtClean="0"/>
              <a:t>specular </a:t>
            </a:r>
            <a:r>
              <a:rPr lang="en-US" dirty="0"/>
              <a:t>microscopy at 3 </a:t>
            </a:r>
            <a:r>
              <a:rPr lang="en-US" dirty="0" smtClean="0"/>
              <a:t>months 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urgeon Receipt of a Pre-loaded DMEK Graf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528" y="1334124"/>
            <a:ext cx="7976432" cy="44867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20721" y="5846164"/>
            <a:ext cx="2443397" cy="779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4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50371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66800" y="1871133"/>
            <a:ext cx="7145867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14 eyes of 13 patients</a:t>
            </a:r>
          </a:p>
          <a:p>
            <a:r>
              <a:rPr lang="en-US" dirty="0" smtClean="0"/>
              <a:t>Follow up:  7 weeks (1 week to 3 months)</a:t>
            </a:r>
          </a:p>
          <a:p>
            <a:r>
              <a:rPr lang="en-US" dirty="0" smtClean="0"/>
              <a:t>Primary Endpoints</a:t>
            </a:r>
          </a:p>
          <a:p>
            <a:pPr lvl="1"/>
            <a:r>
              <a:rPr lang="en-US" dirty="0" smtClean="0"/>
              <a:t>Detachment:  4/14 (28.6%)</a:t>
            </a:r>
          </a:p>
          <a:p>
            <a:pPr lvl="1"/>
            <a:r>
              <a:rPr lang="en-US" dirty="0" err="1" smtClean="0"/>
              <a:t>Rebubble</a:t>
            </a:r>
            <a:r>
              <a:rPr lang="en-US" dirty="0" smtClean="0"/>
              <a:t>:  1/14 (7.1%)</a:t>
            </a:r>
          </a:p>
          <a:p>
            <a:pPr lvl="1"/>
            <a:r>
              <a:rPr lang="en-US" dirty="0" smtClean="0"/>
              <a:t>Primary graft failure:  0/14</a:t>
            </a:r>
          </a:p>
          <a:p>
            <a:r>
              <a:rPr lang="en-US" dirty="0" smtClean="0"/>
              <a:t>Secondary Endpoints</a:t>
            </a:r>
          </a:p>
          <a:p>
            <a:pPr lvl="1"/>
            <a:r>
              <a:rPr lang="en-US" dirty="0" smtClean="0"/>
              <a:t>Specular at 3 months:  </a:t>
            </a:r>
          </a:p>
          <a:p>
            <a:pPr lvl="1"/>
            <a:r>
              <a:rPr lang="en-US" dirty="0" smtClean="0"/>
              <a:t>Mean ECD 2530 (-11.4%)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07572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/>
              <a:t>Complications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28800" y="2802466"/>
            <a:ext cx="7467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CME:  1/14 (ERM)</a:t>
            </a:r>
          </a:p>
          <a:p>
            <a:r>
              <a:rPr lang="en-US" dirty="0" smtClean="0"/>
              <a:t>Pupillary block:  1/14</a:t>
            </a:r>
          </a:p>
        </p:txBody>
      </p:sp>
    </p:spTree>
    <p:extLst>
      <p:ext uri="{BB962C8B-B14F-4D97-AF65-F5344CB8AC3E}">
        <p14:creationId xmlns:p14="http://schemas.microsoft.com/office/powerpoint/2010/main" val="6055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8468" y="1002772"/>
            <a:ext cx="9152467" cy="1143000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28133" y="2633133"/>
            <a:ext cx="7467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Pre-stripped, pre-stained, pre-loaded DMEK (p3DMEK) may be a safe and efficacious alternative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1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8100" y="1988302"/>
            <a:ext cx="5952249" cy="1124176"/>
          </a:xfrm>
        </p:spPr>
        <p:txBody>
          <a:bodyPr/>
          <a:lstStyle/>
          <a:p>
            <a:r>
              <a:rPr lang="en-US" dirty="0" smtClean="0"/>
              <a:t>Training Resources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12478"/>
            <a:ext cx="9144000" cy="282727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hlinkClick r:id="rId2"/>
              </a:rPr>
              <a:t>www.eversightvision.org/onlinetraining</a:t>
            </a:r>
            <a:endParaRPr lang="en-US" sz="4000" b="1" dirty="0" smtClean="0"/>
          </a:p>
          <a:p>
            <a:pPr algn="ctr"/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4000" b="1" dirty="0" smtClean="0"/>
              <a:t>Journal articles, tissue prep options, demonstration videos and more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305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18100" y="2992643"/>
            <a:ext cx="5952249" cy="1124176"/>
          </a:xfrm>
        </p:spPr>
        <p:txBody>
          <a:bodyPr/>
          <a:lstStyle/>
          <a:p>
            <a:r>
              <a:rPr lang="en-US" sz="8000" dirty="0" smtClean="0"/>
              <a:t>Questions?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76913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1200" y="3987276"/>
            <a:ext cx="7886700" cy="13255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600" dirty="0"/>
              <a:t>DSEK                                                  DMEK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883" y="4649847"/>
            <a:ext cx="3738014" cy="205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961" y="4649781"/>
            <a:ext cx="399728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182863" y="6146603"/>
            <a:ext cx="1847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Tissue additive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5987090" y="6076354"/>
            <a:ext cx="174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Tissue neutral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0680" y="2577429"/>
            <a:ext cx="5160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Endothelial </a:t>
            </a:r>
            <a:r>
              <a:rPr lang="en-US" sz="3600" dirty="0" err="1"/>
              <a:t>Keratoplasty</a:t>
            </a:r>
            <a:endParaRPr lang="en-US" sz="3600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2099733" y="3255504"/>
            <a:ext cx="2509372" cy="8422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4609105" y="3255438"/>
            <a:ext cx="2435162" cy="890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4210" y="1292116"/>
            <a:ext cx="9069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Endothelial dysfunction/corneal edema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4640741" y="1914516"/>
            <a:ext cx="13809" cy="5572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54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7969376"/>
              </p:ext>
            </p:extLst>
          </p:nvPr>
        </p:nvGraphicFramePr>
        <p:xfrm>
          <a:off x="25167" y="2467778"/>
          <a:ext cx="9041714" cy="430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09921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b="1" dirty="0" smtClean="0">
                <a:solidFill>
                  <a:schemeClr val="tx2"/>
                </a:solidFill>
              </a:rPr>
              <a:t>DMEK</a:t>
            </a:r>
            <a:endParaRPr lang="en-US" sz="44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96468" y="1614772"/>
            <a:ext cx="7924800" cy="459488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/>
              <a:t>Over the past 3 years, there has been a sharp increase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in </a:t>
            </a:r>
            <a:r>
              <a:rPr lang="en-US" sz="2400" dirty="0"/>
              <a:t>the number of DMEK surgeries being </a:t>
            </a:r>
            <a:r>
              <a:rPr lang="en-US" sz="2400" dirty="0" smtClean="0"/>
              <a:t>performed</a:t>
            </a:r>
            <a:endParaRPr lang="en-US" sz="2400" dirty="0"/>
          </a:p>
        </p:txBody>
      </p:sp>
      <p:sp>
        <p:nvSpPr>
          <p:cNvPr id="8" name="Oval Callout 7"/>
          <p:cNvSpPr/>
          <p:nvPr/>
        </p:nvSpPr>
        <p:spPr>
          <a:xfrm flipH="1">
            <a:off x="4392224" y="4079178"/>
            <a:ext cx="875408" cy="369332"/>
          </a:xfrm>
          <a:prstGeom prst="wedgeEllipseCallout">
            <a:avLst>
              <a:gd name="adj1" fmla="val -30692"/>
              <a:gd name="adj2" fmla="val 82529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glow rad="70000">
              <a:schemeClr val="bg2">
                <a:lumMod val="40000"/>
                <a:lumOff val="6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/>
          <p:cNvSpPr/>
          <p:nvPr/>
        </p:nvSpPr>
        <p:spPr>
          <a:xfrm flipH="1">
            <a:off x="2915036" y="4543781"/>
            <a:ext cx="875408" cy="369332"/>
          </a:xfrm>
          <a:prstGeom prst="wedgeEllipseCallout">
            <a:avLst>
              <a:gd name="adj1" fmla="val -30692"/>
              <a:gd name="adj2" fmla="val 82529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glow rad="70000">
              <a:schemeClr val="bg2">
                <a:lumMod val="40000"/>
                <a:lumOff val="6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2793" y="6560893"/>
            <a:ext cx="87984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2015 </a:t>
            </a:r>
            <a:r>
              <a:rPr lang="en-US" sz="1050" dirty="0"/>
              <a:t>Eye Banking Statistical Report. Eye Bank Association of America. </a:t>
            </a:r>
            <a:r>
              <a:rPr lang="en-US" sz="1050" dirty="0" smtClean="0"/>
              <a:t>2016. Washington DC. </a:t>
            </a:r>
            <a:endParaRPr lang="en-US" sz="1050" dirty="0"/>
          </a:p>
        </p:txBody>
      </p:sp>
      <p:sp>
        <p:nvSpPr>
          <p:cNvPr id="14" name="Oval Callout 13"/>
          <p:cNvSpPr/>
          <p:nvPr/>
        </p:nvSpPr>
        <p:spPr>
          <a:xfrm flipH="1">
            <a:off x="5909610" y="3407965"/>
            <a:ext cx="875408" cy="369332"/>
          </a:xfrm>
          <a:prstGeom prst="wedgeEllipseCallout">
            <a:avLst>
              <a:gd name="adj1" fmla="val -30692"/>
              <a:gd name="adj2" fmla="val 82529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glow rad="70000">
              <a:schemeClr val="bg2">
                <a:lumMod val="40000"/>
                <a:lumOff val="6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/>
          <p:cNvSpPr/>
          <p:nvPr/>
        </p:nvSpPr>
        <p:spPr>
          <a:xfrm flipH="1">
            <a:off x="7415353" y="2819018"/>
            <a:ext cx="875408" cy="369332"/>
          </a:xfrm>
          <a:prstGeom prst="wedgeEllipseCallout">
            <a:avLst>
              <a:gd name="adj1" fmla="val -30692"/>
              <a:gd name="adj2" fmla="val 82529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glow rad="70000">
              <a:schemeClr val="bg2">
                <a:lumMod val="40000"/>
                <a:lumOff val="6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85410" y="4549096"/>
            <a:ext cx="888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</a:rPr>
              <a:t>103.5%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4565" y="4094018"/>
            <a:ext cx="888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88.2%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8457" y="3423354"/>
            <a:ext cx="888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63.8%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31395" y="2819018"/>
            <a:ext cx="888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37.6%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2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0" grpId="0" animBg="1"/>
      <p:bldP spid="12" grpId="0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generated with very high confidenc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48" y="1642532"/>
            <a:ext cx="4746244" cy="39203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2948" y="566452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 err="1"/>
              <a:t>Hamzaoglu</a:t>
            </a:r>
            <a:r>
              <a:rPr lang="en-US" i="1" dirty="0"/>
              <a:t> EC, </a:t>
            </a:r>
            <a:r>
              <a:rPr lang="en-US" i="1" dirty="0" err="1"/>
              <a:t>Straiko</a:t>
            </a:r>
            <a:r>
              <a:rPr lang="en-US" i="1" dirty="0"/>
              <a:t> MD, </a:t>
            </a:r>
            <a:r>
              <a:rPr lang="en-US" i="1" dirty="0" err="1"/>
              <a:t>Mayko</a:t>
            </a:r>
            <a:r>
              <a:rPr lang="en-US" i="1" dirty="0"/>
              <a:t> ZM, </a:t>
            </a:r>
            <a:r>
              <a:rPr lang="en-US" i="1" dirty="0" err="1"/>
              <a:t>Sáles</a:t>
            </a:r>
            <a:r>
              <a:rPr lang="en-US" i="1" dirty="0"/>
              <a:t> CS, Terry MA. Ophthalmology. 2015;122(11):2193-9.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0294" y="2633231"/>
            <a:ext cx="27966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N=200; First 100 cases of each procedure (retrospective case series).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740" y="894601"/>
            <a:ext cx="9185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DMEK – improved visual acuity</a:t>
            </a:r>
          </a:p>
        </p:txBody>
      </p:sp>
    </p:spTree>
    <p:extLst>
      <p:ext uri="{BB962C8B-B14F-4D97-AF65-F5344CB8AC3E}">
        <p14:creationId xmlns:p14="http://schemas.microsoft.com/office/powerpoint/2010/main" val="14185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32791"/>
            <a:ext cx="9144000" cy="715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DMEK – Reduced rejection risk</a:t>
            </a:r>
          </a:p>
        </p:txBody>
      </p:sp>
      <p:pic>
        <p:nvPicPr>
          <p:cNvPr id="5" name="Content Placeholder 4" descr="A picture containing screenshot&#10;&#10;Description generated with very high confidence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241" y="1740170"/>
            <a:ext cx="2994025" cy="44116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3466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/>
              <a:t>Anshu</a:t>
            </a:r>
            <a:r>
              <a:rPr lang="en-US" i="1" dirty="0"/>
              <a:t> A, Price MO, Price FW. </a:t>
            </a:r>
            <a:r>
              <a:rPr lang="en-US" i="1" dirty="0" smtClean="0"/>
              <a:t>Ophthalmology. 2012;119(3</a:t>
            </a:r>
            <a:r>
              <a:rPr lang="en-US" i="1" dirty="0"/>
              <a:t>):536-40.</a:t>
            </a:r>
          </a:p>
        </p:txBody>
      </p:sp>
    </p:spTree>
    <p:extLst>
      <p:ext uri="{BB962C8B-B14F-4D97-AF65-F5344CB8AC3E}">
        <p14:creationId xmlns:p14="http://schemas.microsoft.com/office/powerpoint/2010/main" val="15386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71525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DMEK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7508" y="1521534"/>
            <a:ext cx="7924800" cy="9792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DMEK still only accounts for </a:t>
            </a:r>
            <a:r>
              <a:rPr lang="en-US" sz="2800" dirty="0" smtClean="0"/>
              <a:t>23% </a:t>
            </a:r>
            <a:r>
              <a:rPr lang="en-US" sz="2800" dirty="0"/>
              <a:t>of all EK procedures performed in the </a:t>
            </a:r>
            <a:r>
              <a:rPr lang="en-US" sz="2800" dirty="0" smtClean="0"/>
              <a:t>US</a:t>
            </a:r>
            <a:endParaRPr lang="en-US" sz="2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571795"/>
              </p:ext>
            </p:extLst>
          </p:nvPr>
        </p:nvGraphicFramePr>
        <p:xfrm>
          <a:off x="253388" y="2602393"/>
          <a:ext cx="8659257" cy="4288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615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8903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DMEK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2869378"/>
            <a:ext cx="7805738" cy="45259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DMEK is a technically difficult </a:t>
            </a:r>
            <a:r>
              <a:rPr lang="en-US" dirty="0" smtClean="0"/>
              <a:t>surgery</a:t>
            </a:r>
          </a:p>
          <a:p>
            <a:pPr lvl="1"/>
            <a:r>
              <a:rPr lang="en-US" sz="3200" dirty="0" smtClean="0"/>
              <a:t>New </a:t>
            </a:r>
            <a:r>
              <a:rPr lang="en-US" sz="3200" dirty="0"/>
              <a:t>surgical </a:t>
            </a:r>
            <a:r>
              <a:rPr lang="en-US" sz="3200" dirty="0" smtClean="0"/>
              <a:t>maneuvers</a:t>
            </a:r>
          </a:p>
          <a:p>
            <a:pPr lvl="1"/>
            <a:r>
              <a:rPr lang="en-US" sz="3200" dirty="0" smtClean="0"/>
              <a:t>DMEK </a:t>
            </a:r>
            <a:r>
              <a:rPr lang="en-US" sz="3200" dirty="0"/>
              <a:t>graft tissue is very </a:t>
            </a:r>
            <a:r>
              <a:rPr lang="en-US" sz="3200" dirty="0" smtClean="0"/>
              <a:t>fragile</a:t>
            </a:r>
          </a:p>
          <a:p>
            <a:pPr lvl="2"/>
            <a:r>
              <a:rPr lang="en-US" sz="3200" dirty="0" smtClean="0"/>
              <a:t>Minimize manipulation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53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423" y="4111925"/>
            <a:ext cx="2047364" cy="248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917" y="4571139"/>
            <a:ext cx="2586147" cy="2029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423" y="1064785"/>
            <a:ext cx="2047364" cy="2861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53" y="3488267"/>
            <a:ext cx="2499405" cy="31128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918" y="1523999"/>
            <a:ext cx="2586146" cy="28598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798" y="1353602"/>
            <a:ext cx="33011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So why don’t we do </a:t>
            </a:r>
            <a:r>
              <a:rPr lang="en-US" sz="3600" b="1"/>
              <a:t>DMEK </a:t>
            </a:r>
            <a:r>
              <a:rPr lang="en-US" sz="3600" b="1" smtClean="0"/>
              <a:t/>
            </a:r>
            <a:br>
              <a:rPr lang="en-US" sz="3600" b="1" smtClean="0"/>
            </a:br>
            <a:r>
              <a:rPr lang="en-US" sz="3600" b="1" smtClean="0"/>
              <a:t>on </a:t>
            </a:r>
            <a:r>
              <a:rPr lang="en-US" sz="3600" b="1" dirty="0"/>
              <a:t>every case?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7257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Eversight">
      <a:dk1>
        <a:srgbClr val="363736"/>
      </a:dk1>
      <a:lt1>
        <a:srgbClr val="FFFFFF"/>
      </a:lt1>
      <a:dk2>
        <a:srgbClr val="072A48"/>
      </a:dk2>
      <a:lt2>
        <a:srgbClr val="44A8C6"/>
      </a:lt2>
      <a:accent1>
        <a:srgbClr val="44A8C6"/>
      </a:accent1>
      <a:accent2>
        <a:srgbClr val="072A49"/>
      </a:accent2>
      <a:accent3>
        <a:srgbClr val="0BD0D9"/>
      </a:accent3>
      <a:accent4>
        <a:srgbClr val="072A48"/>
      </a:accent4>
      <a:accent5>
        <a:srgbClr val="7CCA62"/>
      </a:accent5>
      <a:accent6>
        <a:srgbClr val="A5C249"/>
      </a:accent6>
      <a:hlink>
        <a:srgbClr val="44A8C6"/>
      </a:hlink>
      <a:folHlink>
        <a:srgbClr val="44CEC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214AD51-856F-334E-A32B-D4B58592E7F0}" vid="{11C0FC86-53F2-0D47-80AC-82CCD5C360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2827</TotalTime>
  <Words>996</Words>
  <Application>Microsoft Macintosh PowerPoint</Application>
  <PresentationFormat>On-screen Show (4:3)</PresentationFormat>
  <Paragraphs>161</Paragraphs>
  <Slides>29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ＭＳ 明朝</vt:lpstr>
      <vt:lpstr>Times New Roman</vt:lpstr>
      <vt:lpstr>Wingdings</vt:lpstr>
      <vt:lpstr>Theme1</vt:lpstr>
      <vt:lpstr>Pre-loaded DMEK Tissue</vt:lpstr>
      <vt:lpstr>DMEK vs. DSEK</vt:lpstr>
      <vt:lpstr>DSEK                                                  DMEK</vt:lpstr>
      <vt:lpstr>DMEK</vt:lpstr>
      <vt:lpstr>PowerPoint Presentation</vt:lpstr>
      <vt:lpstr>DMEK – Reduced rejection risk</vt:lpstr>
      <vt:lpstr>DMEK</vt:lpstr>
      <vt:lpstr>DMEK</vt:lpstr>
      <vt:lpstr>PowerPoint Presentation</vt:lpstr>
      <vt:lpstr>DMEK</vt:lpstr>
      <vt:lpstr>DMEK</vt:lpstr>
      <vt:lpstr>PURPOSE</vt:lpstr>
      <vt:lpstr>METHODS</vt:lpstr>
      <vt:lpstr>METHODS</vt:lpstr>
      <vt:lpstr>METHODS</vt:lpstr>
      <vt:lpstr>METHODS</vt:lpstr>
      <vt:lpstr>RESULTS</vt:lpstr>
      <vt:lpstr>RESULTS</vt:lpstr>
      <vt:lpstr>RESULTS</vt:lpstr>
      <vt:lpstr>CONCLUSION</vt:lpstr>
      <vt:lpstr>Surgical Technique</vt:lpstr>
      <vt:lpstr>PURPOSE</vt:lpstr>
      <vt:lpstr>Methods</vt:lpstr>
      <vt:lpstr>PowerPoint Presentation</vt:lpstr>
      <vt:lpstr>RESULTS</vt:lpstr>
      <vt:lpstr>Complications</vt:lpstr>
      <vt:lpstr>Summary</vt:lpstr>
      <vt:lpstr>Training Resources</vt:lpstr>
      <vt:lpstr>Questions?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Meraf Wolle</dc:creator>
  <cp:lastModifiedBy>Stephanie Sorenson</cp:lastModifiedBy>
  <cp:revision>191</cp:revision>
  <dcterms:created xsi:type="dcterms:W3CDTF">2016-09-30T00:56:01Z</dcterms:created>
  <dcterms:modified xsi:type="dcterms:W3CDTF">2017-07-12T01:18:20Z</dcterms:modified>
</cp:coreProperties>
</file>